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8"/>
  </p:notesMasterIdLst>
  <p:sldIdLst>
    <p:sldId id="256" r:id="rId5"/>
    <p:sldId id="263" r:id="rId6"/>
    <p:sldId id="259" r:id="rId7"/>
    <p:sldId id="267" r:id="rId8"/>
    <p:sldId id="268" r:id="rId9"/>
    <p:sldId id="270" r:id="rId10"/>
    <p:sldId id="261" r:id="rId11"/>
    <p:sldId id="269" r:id="rId12"/>
    <p:sldId id="264" r:id="rId13"/>
    <p:sldId id="258" r:id="rId14"/>
    <p:sldId id="260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48" autoAdjust="0"/>
  </p:normalViewPr>
  <p:slideViewPr>
    <p:cSldViewPr snapToGrid="0">
      <p:cViewPr varScale="1">
        <p:scale>
          <a:sx n="124" d="100"/>
          <a:sy n="124" d="100"/>
        </p:scale>
        <p:origin x="120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Brainstorm ideas/Select One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Determine MVP/Pseudocode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Create/Assign Project Tasks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Software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FlipVert="0" custFlipHor="1" custScaleX="39166" custScaleY="7960" custLinFactY="-407818" custLinFactNeighborX="2961" custLinFactNeighborY="-500000"/>
      <dgm:spPr>
        <a:prstGeom prst="flowChartMagneticDisk">
          <a:avLst/>
        </a:prstGeom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Y="94365" custLinFactNeighborY="100000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FlipVert="1" custFlipHor="1" custScaleX="20740" custScaleY="22431" custLinFactNeighborX="-15953" custLinFactNeighborY="-627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Y="40096" custLinFactNeighborX="-85" custLinFactNeighborY="100000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FlipHor="1" custScaleX="11330" custScaleY="29709" custLinFactNeighborX="-455" custLinFactNeighborY="-519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Y="100000" custLinFactNeighborY="127211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DD2033-CAD0-4942-A3C6-C66A4F3ADA40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C3A015-3F69-483B-B617-721CAB67808D}">
      <dgm:prSet phldrT="[Text]"/>
      <dgm:spPr/>
      <dgm:t>
        <a:bodyPr/>
        <a:lstStyle/>
        <a:p>
          <a:r>
            <a:rPr lang="en-US" dirty="0"/>
            <a:t>Users Table</a:t>
          </a:r>
        </a:p>
      </dgm:t>
    </dgm:pt>
    <dgm:pt modelId="{2392C523-61FB-428B-A8DC-E120860E552B}" type="parTrans" cxnId="{540BDD6B-21CE-49E3-AF12-7B7B2A2296B9}">
      <dgm:prSet/>
      <dgm:spPr/>
      <dgm:t>
        <a:bodyPr/>
        <a:lstStyle/>
        <a:p>
          <a:endParaRPr lang="en-US"/>
        </a:p>
      </dgm:t>
    </dgm:pt>
    <dgm:pt modelId="{E391E80E-6B37-4743-968A-92F0A12FA3C0}" type="sibTrans" cxnId="{540BDD6B-21CE-49E3-AF12-7B7B2A2296B9}">
      <dgm:prSet/>
      <dgm:spPr/>
      <dgm:t>
        <a:bodyPr/>
        <a:lstStyle/>
        <a:p>
          <a:endParaRPr lang="en-US"/>
        </a:p>
      </dgm:t>
    </dgm:pt>
    <dgm:pt modelId="{F7391267-3BA1-4A95-B20C-B2FEC7C6A64C}">
      <dgm:prSet phldrT="[Text]"/>
      <dgm:spPr/>
      <dgm:t>
        <a:bodyPr/>
        <a:lstStyle/>
        <a:p>
          <a:r>
            <a:rPr lang="en-US" dirty="0"/>
            <a:t>Transactions Table</a:t>
          </a:r>
        </a:p>
      </dgm:t>
    </dgm:pt>
    <dgm:pt modelId="{2AD20CDC-64CF-4136-B00C-C52CA8835151}" type="parTrans" cxnId="{0E3078E0-C38A-4EB9-AB26-BBD1B21A53A4}">
      <dgm:prSet/>
      <dgm:spPr/>
      <dgm:t>
        <a:bodyPr/>
        <a:lstStyle/>
        <a:p>
          <a:endParaRPr lang="en-US"/>
        </a:p>
      </dgm:t>
    </dgm:pt>
    <dgm:pt modelId="{64E3C5DD-4ADF-488A-BC8A-A0C11CF94FAF}" type="sibTrans" cxnId="{0E3078E0-C38A-4EB9-AB26-BBD1B21A53A4}">
      <dgm:prSet/>
      <dgm:spPr/>
      <dgm:t>
        <a:bodyPr/>
        <a:lstStyle/>
        <a:p>
          <a:endParaRPr lang="en-US"/>
        </a:p>
      </dgm:t>
    </dgm:pt>
    <dgm:pt modelId="{F64CD0F0-B3F0-4A02-9D8E-D8F71E20B6AD}">
      <dgm:prSet phldrT="[Text]"/>
      <dgm:spPr/>
      <dgm:t>
        <a:bodyPr/>
        <a:lstStyle/>
        <a:p>
          <a:r>
            <a:rPr lang="en-US" dirty="0"/>
            <a:t>Portfolios Table</a:t>
          </a:r>
        </a:p>
      </dgm:t>
    </dgm:pt>
    <dgm:pt modelId="{36283D02-480E-42EF-A942-21C791E05816}" type="parTrans" cxnId="{37CEE04A-4F9E-41A7-9CFE-AAA0BF6350DE}">
      <dgm:prSet/>
      <dgm:spPr/>
      <dgm:t>
        <a:bodyPr/>
        <a:lstStyle/>
        <a:p>
          <a:endParaRPr lang="en-US"/>
        </a:p>
      </dgm:t>
    </dgm:pt>
    <dgm:pt modelId="{451E522E-876B-4D6A-811B-F38EE4559910}" type="sibTrans" cxnId="{37CEE04A-4F9E-41A7-9CFE-AAA0BF6350DE}">
      <dgm:prSet/>
      <dgm:spPr/>
      <dgm:t>
        <a:bodyPr/>
        <a:lstStyle/>
        <a:p>
          <a:endParaRPr lang="en-US"/>
        </a:p>
      </dgm:t>
    </dgm:pt>
    <dgm:pt modelId="{CAE92904-0360-4A53-8BB1-556BB27472B1}" type="pres">
      <dgm:prSet presAssocID="{7FDD2033-CAD0-4942-A3C6-C66A4F3ADA40}" presName="Name0" presStyleCnt="0">
        <dgm:presLayoutVars>
          <dgm:dir/>
          <dgm:resizeHandles val="exact"/>
        </dgm:presLayoutVars>
      </dgm:prSet>
      <dgm:spPr/>
    </dgm:pt>
    <dgm:pt modelId="{45A3E119-CF71-4330-B95B-6026FFA07A7C}" type="pres">
      <dgm:prSet presAssocID="{7AC3A015-3F69-483B-B617-721CAB67808D}" presName="node" presStyleLbl="node1" presStyleIdx="0" presStyleCnt="3" custRadScaleRad="118834">
        <dgm:presLayoutVars>
          <dgm:bulletEnabled val="1"/>
        </dgm:presLayoutVars>
      </dgm:prSet>
      <dgm:spPr/>
    </dgm:pt>
    <dgm:pt modelId="{642DDB41-608C-4E1E-9165-A130BCF9BEC2}" type="pres">
      <dgm:prSet presAssocID="{E391E80E-6B37-4743-968A-92F0A12FA3C0}" presName="sibTrans" presStyleLbl="sibTrans2D1" presStyleIdx="0" presStyleCnt="3" custLinFactY="25166" custLinFactNeighborY="100000"/>
      <dgm:spPr/>
    </dgm:pt>
    <dgm:pt modelId="{7D75C188-A2DD-470B-A738-321809E2C9C4}" type="pres">
      <dgm:prSet presAssocID="{E391E80E-6B37-4743-968A-92F0A12FA3C0}" presName="connectorText" presStyleLbl="sibTrans2D1" presStyleIdx="0" presStyleCnt="3"/>
      <dgm:spPr/>
    </dgm:pt>
    <dgm:pt modelId="{567F27BB-B3B8-4562-9F37-3DCDB6BE42CE}" type="pres">
      <dgm:prSet presAssocID="{F7391267-3BA1-4A95-B20C-B2FEC7C6A64C}" presName="node" presStyleLbl="node1" presStyleIdx="1" presStyleCnt="3">
        <dgm:presLayoutVars>
          <dgm:bulletEnabled val="1"/>
        </dgm:presLayoutVars>
      </dgm:prSet>
      <dgm:spPr/>
    </dgm:pt>
    <dgm:pt modelId="{E879EE03-6DA4-4222-BA33-EB9CF7801A3D}" type="pres">
      <dgm:prSet presAssocID="{64E3C5DD-4ADF-488A-BC8A-A0C11CF94FAF}" presName="sibTrans" presStyleLbl="sibTrans2D1" presStyleIdx="1" presStyleCnt="3"/>
      <dgm:spPr/>
    </dgm:pt>
    <dgm:pt modelId="{6B2D1748-7BCB-41D1-A173-F63A46FE5ED1}" type="pres">
      <dgm:prSet presAssocID="{64E3C5DD-4ADF-488A-BC8A-A0C11CF94FAF}" presName="connectorText" presStyleLbl="sibTrans2D1" presStyleIdx="1" presStyleCnt="3"/>
      <dgm:spPr/>
    </dgm:pt>
    <dgm:pt modelId="{31622672-C014-4DBC-9854-FF75B4A80118}" type="pres">
      <dgm:prSet presAssocID="{F64CD0F0-B3F0-4A02-9D8E-D8F71E20B6AD}" presName="node" presStyleLbl="node1" presStyleIdx="2" presStyleCnt="3">
        <dgm:presLayoutVars>
          <dgm:bulletEnabled val="1"/>
        </dgm:presLayoutVars>
      </dgm:prSet>
      <dgm:spPr/>
    </dgm:pt>
    <dgm:pt modelId="{C8B71635-FE56-46D0-9DDA-50FB31DF4E79}" type="pres">
      <dgm:prSet presAssocID="{451E522E-876B-4D6A-811B-F38EE4559910}" presName="sibTrans" presStyleLbl="sibTrans2D1" presStyleIdx="2" presStyleCnt="3" custLinFactY="22445" custLinFactNeighborY="100000"/>
      <dgm:spPr/>
    </dgm:pt>
    <dgm:pt modelId="{5E34C622-98D4-4433-B153-F5176E757D64}" type="pres">
      <dgm:prSet presAssocID="{451E522E-876B-4D6A-811B-F38EE4559910}" presName="connectorText" presStyleLbl="sibTrans2D1" presStyleIdx="2" presStyleCnt="3"/>
      <dgm:spPr/>
    </dgm:pt>
  </dgm:ptLst>
  <dgm:cxnLst>
    <dgm:cxn modelId="{3E726532-026F-4E70-8355-5FE6769A4D61}" type="presOf" srcId="{451E522E-876B-4D6A-811B-F38EE4559910}" destId="{C8B71635-FE56-46D0-9DDA-50FB31DF4E79}" srcOrd="0" destOrd="0" presId="urn:microsoft.com/office/officeart/2005/8/layout/cycle7"/>
    <dgm:cxn modelId="{E15BA841-09DD-4131-B6DC-C6BC259D893D}" type="presOf" srcId="{7AC3A015-3F69-483B-B617-721CAB67808D}" destId="{45A3E119-CF71-4330-B95B-6026FFA07A7C}" srcOrd="0" destOrd="0" presId="urn:microsoft.com/office/officeart/2005/8/layout/cycle7"/>
    <dgm:cxn modelId="{7322B247-7299-4A39-993D-907DA3FDA9DA}" type="presOf" srcId="{64E3C5DD-4ADF-488A-BC8A-A0C11CF94FAF}" destId="{E879EE03-6DA4-4222-BA33-EB9CF7801A3D}" srcOrd="0" destOrd="0" presId="urn:microsoft.com/office/officeart/2005/8/layout/cycle7"/>
    <dgm:cxn modelId="{347D5869-04AD-4E6E-9E7F-FC58A4D8D9AE}" type="presOf" srcId="{7FDD2033-CAD0-4942-A3C6-C66A4F3ADA40}" destId="{CAE92904-0360-4A53-8BB1-556BB27472B1}" srcOrd="0" destOrd="0" presId="urn:microsoft.com/office/officeart/2005/8/layout/cycle7"/>
    <dgm:cxn modelId="{07EA484A-B3A7-4ADC-9DAC-1030B2A835C0}" type="presOf" srcId="{64E3C5DD-4ADF-488A-BC8A-A0C11CF94FAF}" destId="{6B2D1748-7BCB-41D1-A173-F63A46FE5ED1}" srcOrd="1" destOrd="0" presId="urn:microsoft.com/office/officeart/2005/8/layout/cycle7"/>
    <dgm:cxn modelId="{CD98C34A-DC03-43F0-9275-35FC57E86ECB}" type="presOf" srcId="{E391E80E-6B37-4743-968A-92F0A12FA3C0}" destId="{642DDB41-608C-4E1E-9165-A130BCF9BEC2}" srcOrd="0" destOrd="0" presId="urn:microsoft.com/office/officeart/2005/8/layout/cycle7"/>
    <dgm:cxn modelId="{37CEE04A-4F9E-41A7-9CFE-AAA0BF6350DE}" srcId="{7FDD2033-CAD0-4942-A3C6-C66A4F3ADA40}" destId="{F64CD0F0-B3F0-4A02-9D8E-D8F71E20B6AD}" srcOrd="2" destOrd="0" parTransId="{36283D02-480E-42EF-A942-21C791E05816}" sibTransId="{451E522E-876B-4D6A-811B-F38EE4559910}"/>
    <dgm:cxn modelId="{540BDD6B-21CE-49E3-AF12-7B7B2A2296B9}" srcId="{7FDD2033-CAD0-4942-A3C6-C66A4F3ADA40}" destId="{7AC3A015-3F69-483B-B617-721CAB67808D}" srcOrd="0" destOrd="0" parTransId="{2392C523-61FB-428B-A8DC-E120860E552B}" sibTransId="{E391E80E-6B37-4743-968A-92F0A12FA3C0}"/>
    <dgm:cxn modelId="{4DEE9B82-F643-46E1-BD94-359E59A411E5}" type="presOf" srcId="{E391E80E-6B37-4743-968A-92F0A12FA3C0}" destId="{7D75C188-A2DD-470B-A738-321809E2C9C4}" srcOrd="1" destOrd="0" presId="urn:microsoft.com/office/officeart/2005/8/layout/cycle7"/>
    <dgm:cxn modelId="{627E00A5-A170-4D33-97F7-10C145A32D5F}" type="presOf" srcId="{451E522E-876B-4D6A-811B-F38EE4559910}" destId="{5E34C622-98D4-4433-B153-F5176E757D64}" srcOrd="1" destOrd="0" presId="urn:microsoft.com/office/officeart/2005/8/layout/cycle7"/>
    <dgm:cxn modelId="{649B34C1-973F-4114-A742-EB5D8F2DEEC9}" type="presOf" srcId="{F7391267-3BA1-4A95-B20C-B2FEC7C6A64C}" destId="{567F27BB-B3B8-4562-9F37-3DCDB6BE42CE}" srcOrd="0" destOrd="0" presId="urn:microsoft.com/office/officeart/2005/8/layout/cycle7"/>
    <dgm:cxn modelId="{3E1089C1-B86A-480A-A79E-215792414F3E}" type="presOf" srcId="{F64CD0F0-B3F0-4A02-9D8E-D8F71E20B6AD}" destId="{31622672-C014-4DBC-9854-FF75B4A80118}" srcOrd="0" destOrd="0" presId="urn:microsoft.com/office/officeart/2005/8/layout/cycle7"/>
    <dgm:cxn modelId="{0E3078E0-C38A-4EB9-AB26-BBD1B21A53A4}" srcId="{7FDD2033-CAD0-4942-A3C6-C66A4F3ADA40}" destId="{F7391267-3BA1-4A95-B20C-B2FEC7C6A64C}" srcOrd="1" destOrd="0" parTransId="{2AD20CDC-64CF-4136-B00C-C52CA8835151}" sibTransId="{64E3C5DD-4ADF-488A-BC8A-A0C11CF94FAF}"/>
    <dgm:cxn modelId="{FFFD39F7-B1D3-48A5-A75C-756DE2F1951D}" type="presParOf" srcId="{CAE92904-0360-4A53-8BB1-556BB27472B1}" destId="{45A3E119-CF71-4330-B95B-6026FFA07A7C}" srcOrd="0" destOrd="0" presId="urn:microsoft.com/office/officeart/2005/8/layout/cycle7"/>
    <dgm:cxn modelId="{01C7AAB2-9425-45B4-9975-50176AD28A7C}" type="presParOf" srcId="{CAE92904-0360-4A53-8BB1-556BB27472B1}" destId="{642DDB41-608C-4E1E-9165-A130BCF9BEC2}" srcOrd="1" destOrd="0" presId="urn:microsoft.com/office/officeart/2005/8/layout/cycle7"/>
    <dgm:cxn modelId="{EF151AE1-7472-41F0-9E34-4AB03D4BF7E8}" type="presParOf" srcId="{642DDB41-608C-4E1E-9165-A130BCF9BEC2}" destId="{7D75C188-A2DD-470B-A738-321809E2C9C4}" srcOrd="0" destOrd="0" presId="urn:microsoft.com/office/officeart/2005/8/layout/cycle7"/>
    <dgm:cxn modelId="{4F12179D-8F9F-48CA-951E-B93BAEC9D263}" type="presParOf" srcId="{CAE92904-0360-4A53-8BB1-556BB27472B1}" destId="{567F27BB-B3B8-4562-9F37-3DCDB6BE42CE}" srcOrd="2" destOrd="0" presId="urn:microsoft.com/office/officeart/2005/8/layout/cycle7"/>
    <dgm:cxn modelId="{EC9B4076-3198-4350-932C-E8AA95A49CD2}" type="presParOf" srcId="{CAE92904-0360-4A53-8BB1-556BB27472B1}" destId="{E879EE03-6DA4-4222-BA33-EB9CF7801A3D}" srcOrd="3" destOrd="0" presId="urn:microsoft.com/office/officeart/2005/8/layout/cycle7"/>
    <dgm:cxn modelId="{C08C5337-0944-439E-A9A0-88F5CF5FABAB}" type="presParOf" srcId="{E879EE03-6DA4-4222-BA33-EB9CF7801A3D}" destId="{6B2D1748-7BCB-41D1-A173-F63A46FE5ED1}" srcOrd="0" destOrd="0" presId="urn:microsoft.com/office/officeart/2005/8/layout/cycle7"/>
    <dgm:cxn modelId="{D7508F62-FEC3-4412-9CEF-C9B957A743D2}" type="presParOf" srcId="{CAE92904-0360-4A53-8BB1-556BB27472B1}" destId="{31622672-C014-4DBC-9854-FF75B4A80118}" srcOrd="4" destOrd="0" presId="urn:microsoft.com/office/officeart/2005/8/layout/cycle7"/>
    <dgm:cxn modelId="{ACED6F87-451E-443D-8908-25E77E93DA8E}" type="presParOf" srcId="{CAE92904-0360-4A53-8BB1-556BB27472B1}" destId="{C8B71635-FE56-46D0-9DDA-50FB31DF4E79}" srcOrd="5" destOrd="0" presId="urn:microsoft.com/office/officeart/2005/8/layout/cycle7"/>
    <dgm:cxn modelId="{A6C8B078-637F-4FCA-8C57-B5C65DD8D38E}" type="presParOf" srcId="{C8B71635-FE56-46D0-9DDA-50FB31DF4E79}" destId="{5E34C622-98D4-4433-B153-F5176E757D6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Brainstorm ideas/Select One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Determine MVP/Pseudocode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Create/Assign Project Tasks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 flipH="1">
          <a:off x="1571819" y="349842"/>
          <a:ext cx="222468" cy="9189"/>
        </a:xfrm>
        <a:prstGeom prst="flowChartMagneticDisk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3241204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Software</a:t>
          </a:r>
          <a:endParaRPr lang="en-US" sz="3600" kern="1200" dirty="0"/>
        </a:p>
      </dsp:txBody>
      <dsp:txXfrm>
        <a:off x="54818" y="3241204"/>
        <a:ext cx="3222832" cy="720000"/>
      </dsp:txXfrm>
    </dsp:sp>
    <dsp:sp modelId="{CE9DF0E8-B0DE-4E1E-9FF4-6006AD8428DB}">
      <dsp:nvSpPr>
        <dsp:cNvPr id="0" name=""/>
        <dsp:cNvSpPr/>
      </dsp:nvSpPr>
      <dsp:spPr>
        <a:xfrm flipH="1" flipV="1">
          <a:off x="5071306" y="75435"/>
          <a:ext cx="300786" cy="325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38907" y="3241204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Design</a:t>
          </a:r>
        </a:p>
      </dsp:txBody>
      <dsp:txXfrm>
        <a:off x="3838907" y="3241204"/>
        <a:ext cx="3222832" cy="720000"/>
      </dsp:txXfrm>
    </dsp:sp>
    <dsp:sp modelId="{6DB1FE51-13D0-4A38-AD6E-48D4371A1AF3}">
      <dsp:nvSpPr>
        <dsp:cNvPr id="0" name=""/>
        <dsp:cNvSpPr/>
      </dsp:nvSpPr>
      <dsp:spPr>
        <a:xfrm flipH="1">
          <a:off x="9151133" y="204981"/>
          <a:ext cx="164316" cy="430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3241204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Process</a:t>
          </a:r>
        </a:p>
      </dsp:txBody>
      <dsp:txXfrm>
        <a:off x="7628474" y="3241204"/>
        <a:ext cx="322283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3E119-CF71-4330-B95B-6026FFA07A7C}">
      <dsp:nvSpPr>
        <dsp:cNvPr id="0" name=""/>
        <dsp:cNvSpPr/>
      </dsp:nvSpPr>
      <dsp:spPr>
        <a:xfrm>
          <a:off x="1249582" y="0"/>
          <a:ext cx="1512034" cy="7560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Users Table</a:t>
          </a:r>
        </a:p>
      </dsp:txBody>
      <dsp:txXfrm>
        <a:off x="1271725" y="22143"/>
        <a:ext cx="1467748" cy="711731"/>
      </dsp:txXfrm>
    </dsp:sp>
    <dsp:sp modelId="{642DDB41-608C-4E1E-9165-A130BCF9BEC2}">
      <dsp:nvSpPr>
        <dsp:cNvPr id="0" name=""/>
        <dsp:cNvSpPr/>
      </dsp:nvSpPr>
      <dsp:spPr>
        <a:xfrm rot="3766546">
          <a:off x="2235585" y="1791198"/>
          <a:ext cx="789454" cy="26460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314967" y="1844119"/>
        <a:ext cx="630690" cy="158764"/>
      </dsp:txXfrm>
    </dsp:sp>
    <dsp:sp modelId="{567F27BB-B3B8-4562-9F37-3DCDB6BE42CE}">
      <dsp:nvSpPr>
        <dsp:cNvPr id="0" name=""/>
        <dsp:cNvSpPr/>
      </dsp:nvSpPr>
      <dsp:spPr>
        <a:xfrm>
          <a:off x="2499008" y="2428592"/>
          <a:ext cx="1512034" cy="7560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Transactions Table</a:t>
          </a:r>
        </a:p>
      </dsp:txBody>
      <dsp:txXfrm>
        <a:off x="2521151" y="2450735"/>
        <a:ext cx="1467748" cy="711731"/>
      </dsp:txXfrm>
    </dsp:sp>
    <dsp:sp modelId="{E879EE03-6DA4-4222-BA33-EB9CF7801A3D}">
      <dsp:nvSpPr>
        <dsp:cNvPr id="0" name=""/>
        <dsp:cNvSpPr/>
      </dsp:nvSpPr>
      <dsp:spPr>
        <a:xfrm rot="10800000">
          <a:off x="1610872" y="2674298"/>
          <a:ext cx="789454" cy="26460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690254" y="2727219"/>
        <a:ext cx="630690" cy="158764"/>
      </dsp:txXfrm>
    </dsp:sp>
    <dsp:sp modelId="{31622672-C014-4DBC-9854-FF75B4A80118}">
      <dsp:nvSpPr>
        <dsp:cNvPr id="0" name=""/>
        <dsp:cNvSpPr/>
      </dsp:nvSpPr>
      <dsp:spPr>
        <a:xfrm>
          <a:off x="156" y="2428592"/>
          <a:ext cx="1512034" cy="7560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Portfolios Table</a:t>
          </a:r>
        </a:p>
      </dsp:txBody>
      <dsp:txXfrm>
        <a:off x="22299" y="2450735"/>
        <a:ext cx="1467748" cy="711731"/>
      </dsp:txXfrm>
    </dsp:sp>
    <dsp:sp modelId="{C8B71635-FE56-46D0-9DDA-50FB31DF4E79}">
      <dsp:nvSpPr>
        <dsp:cNvPr id="0" name=""/>
        <dsp:cNvSpPr/>
      </dsp:nvSpPr>
      <dsp:spPr>
        <a:xfrm rot="17833454">
          <a:off x="986159" y="1783998"/>
          <a:ext cx="789454" cy="26460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65541" y="1836919"/>
        <a:ext cx="630690" cy="158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ABB34-AE27-4608-BF44-C801677537FD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2EBC9-463D-41F2-8F04-A2D40053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test for notes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70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5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7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64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2EBC9-463D-41F2-8F04-A2D400531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3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 err="1"/>
              <a:t>Cryptofolio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 cryptocurrency portfolio management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4E570A3-766E-4377-88D7-C16E50308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50086">
            <a:off x="1832399" y="4426813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0E36044-3018-47A6-A1C7-614BCE332A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50086">
            <a:off x="2824800" y="4426813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679255C-DFEA-4F9F-ABDB-BF08B80C35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750086">
            <a:off x="4102718" y="4415855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F7CE0A2-10EF-4FD4-BC99-2B9DB5FE263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750086">
            <a:off x="6580801" y="4445427"/>
            <a:ext cx="304800" cy="30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F787E16-FDFF-4689-9685-DD5467172B4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750086">
            <a:off x="5165314" y="44400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4165" y="599725"/>
            <a:ext cx="3685383" cy="5816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72760-A136-40EE-AECB-2BA75B704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00" y="599725"/>
            <a:ext cx="3688400" cy="582218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86F955-CFD5-4E5A-9CF5-E30A5B134425}"/>
              </a:ext>
            </a:extLst>
          </p:cNvPr>
          <p:cNvSpPr>
            <a:spLocks noChangeAspect="1"/>
          </p:cNvSpPr>
          <p:nvPr userDrawn="1"/>
        </p:nvSpPr>
        <p:spPr>
          <a:xfrm>
            <a:off x="452452" y="599725"/>
            <a:ext cx="368538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5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F897-1E28-4E2C-9940-22988E6A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93F32-AD1D-4615-AD0F-B1A46908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50D11-753A-4EAE-A6EA-79691B5C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6951-ABC9-4441-A314-11BFA6C9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1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hartjs.org/docs/latest/" TargetMode="Externa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assportjs.org/packages/passport-jw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474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8" name="Rectangle 40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618434"/>
          </a:xfrm>
        </p:spPr>
        <p:txBody>
          <a:bodyPr>
            <a:normAutofit/>
          </a:bodyPr>
          <a:lstStyle/>
          <a:p>
            <a:pPr algn="ctr"/>
            <a:r>
              <a:rPr lang="en-US" sz="3400" dirty="0" err="1">
                <a:solidFill>
                  <a:srgbClr val="FFFFFF"/>
                </a:solidFill>
                <a:latin typeface="exo" panose="00000500000000000000" pitchFamily="2" charset="0"/>
              </a:rPr>
              <a:t>Cryptofolio</a:t>
            </a:r>
            <a:endParaRPr lang="en-US" sz="3400" dirty="0">
              <a:solidFill>
                <a:srgbClr val="FFFFFF"/>
              </a:solidFill>
              <a:latin typeface="exo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209363"/>
            <a:ext cx="3081576" cy="2029388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latin typeface="Sakkal Majalla" panose="020B0604020202020204" pitchFamily="2" charset="-78"/>
                <a:cs typeface="Sakkal Majalla" panose="020B0604020202020204" pitchFamily="2" charset="-78"/>
              </a:rPr>
              <a:t>____</a:t>
            </a:r>
          </a:p>
          <a:p>
            <a:pPr algn="ctr"/>
            <a:r>
              <a:rPr lang="en-US" sz="2600" dirty="0">
                <a:solidFill>
                  <a:schemeClr val="bg2"/>
                </a:solidFill>
                <a:latin typeface="Sakkal Majalla" panose="020B0604020202020204" pitchFamily="2" charset="-78"/>
                <a:cs typeface="Sakkal Majalla" panose="020B0604020202020204" pitchFamily="2" charset="-78"/>
              </a:rPr>
              <a:t>cryptocurrency portfolio management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CHART.JS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2194" y="2329348"/>
            <a:ext cx="4498921" cy="3927629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FEA8EC1-23A4-4843-A9C3-AE771D733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10887" y="2287599"/>
            <a:ext cx="4498921" cy="4005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6E2A8-60EF-4A0B-8195-5FA9143428DA}"/>
              </a:ext>
            </a:extLst>
          </p:cNvPr>
          <p:cNvSpPr txBox="1"/>
          <p:nvPr/>
        </p:nvSpPr>
        <p:spPr>
          <a:xfrm>
            <a:off x="2963379" y="6341356"/>
            <a:ext cx="626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information, visit: 	</a:t>
            </a:r>
            <a:r>
              <a:rPr lang="en-US" dirty="0">
                <a:hlinkClick r:id="rId5"/>
              </a:rPr>
              <a:t>https://www.chartjs.org/docs/latest/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08937-2CB8-4755-9030-F9BB12895C2B}"/>
              </a:ext>
            </a:extLst>
          </p:cNvPr>
          <p:cNvSpPr txBox="1"/>
          <p:nvPr/>
        </p:nvSpPr>
        <p:spPr>
          <a:xfrm>
            <a:off x="1072800" y="1879200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Coin Price for Last Seven Days - by Coin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AEC91-C162-4E34-91C0-881EAA9B23BB}"/>
              </a:ext>
            </a:extLst>
          </p:cNvPr>
          <p:cNvSpPr txBox="1"/>
          <p:nvPr/>
        </p:nvSpPr>
        <p:spPr>
          <a:xfrm>
            <a:off x="6835202" y="1879200"/>
            <a:ext cx="428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User’s Portfolio Holdings by Coin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8DED5E-F1BF-4E7D-90C4-1FA899C689E8}"/>
              </a:ext>
            </a:extLst>
          </p:cNvPr>
          <p:cNvSpPr txBox="1"/>
          <p:nvPr/>
        </p:nvSpPr>
        <p:spPr>
          <a:xfrm>
            <a:off x="522051" y="727201"/>
            <a:ext cx="7311549" cy="5673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Not </a:t>
            </a:r>
            <a:r>
              <a:rPr lang="en-US" sz="2000" i="1" dirty="0"/>
              <a:t>Yet</a:t>
            </a:r>
            <a:r>
              <a:rPr lang="en-US" sz="2000" dirty="0"/>
              <a:t> Ready for Prime-time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SECURITY</a:t>
            </a:r>
          </a:p>
          <a:p>
            <a:pPr algn="ctr"/>
            <a:endParaRPr lang="en-US" sz="1050" dirty="0"/>
          </a:p>
          <a:p>
            <a:pPr algn="ctr">
              <a:spcAft>
                <a:spcPts val="1200"/>
              </a:spcAft>
            </a:pPr>
            <a:r>
              <a:rPr lang="en-US" sz="1600" dirty="0"/>
              <a:t>Encrypt password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Add two-factor authentication</a:t>
            </a:r>
          </a:p>
          <a:p>
            <a:pPr algn="ctr">
              <a:spcAft>
                <a:spcPts val="1200"/>
              </a:spcAft>
            </a:pPr>
            <a:endParaRPr lang="en-US" sz="1050" dirty="0"/>
          </a:p>
          <a:p>
            <a:pPr algn="ctr">
              <a:spcAft>
                <a:spcPts val="1200"/>
              </a:spcAft>
            </a:pPr>
            <a:r>
              <a:rPr lang="en-US" dirty="0"/>
              <a:t>REAL-WORLD FUNCTIONALITY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real buy/sell features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support for additional coins</a:t>
            </a:r>
          </a:p>
          <a:p>
            <a:pPr algn="ctr">
              <a:spcAft>
                <a:spcPts val="1200"/>
              </a:spcAft>
            </a:pPr>
            <a:endParaRPr lang="en-US" sz="1050" dirty="0"/>
          </a:p>
          <a:p>
            <a:pPr algn="ctr">
              <a:spcAft>
                <a:spcPts val="1200"/>
              </a:spcAft>
            </a:pPr>
            <a:r>
              <a:rPr lang="en-US" dirty="0"/>
              <a:t>DESIGN &amp; BRANDING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Consider additional chart options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Update UI based on enhancements/branding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100% responsive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8243EF-8B12-4686-A025-3125666A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04" y="3680457"/>
            <a:ext cx="2816005" cy="21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6" y="723899"/>
            <a:ext cx="7212192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2719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monitor, black&#10;&#10;Description automatically generated">
            <a:extLst>
              <a:ext uri="{FF2B5EF4-FFF2-40B4-BE49-F238E27FC236}">
                <a16:creationId xmlns:a16="http://schemas.microsoft.com/office/drawing/2014/main" id="{835621FB-6F7B-4475-B297-B9F497BB5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683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ThankS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for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Listening!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247200"/>
            <a:ext cx="3081576" cy="268556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?</a:t>
            </a:r>
          </a:p>
          <a:p>
            <a:pPr algn="ctr"/>
            <a:r>
              <a:rPr lang="en-US" sz="4800" dirty="0">
                <a:solidFill>
                  <a:schemeClr val="bg2"/>
                </a:solidFill>
              </a:rPr>
              <a:t>Q&amp;A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29449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BFD59-60BC-476F-9405-6D229A445F4A}"/>
              </a:ext>
            </a:extLst>
          </p:cNvPr>
          <p:cNvSpPr txBox="1"/>
          <p:nvPr/>
        </p:nvSpPr>
        <p:spPr>
          <a:xfrm>
            <a:off x="1188720" y="1149530"/>
            <a:ext cx="2312018" cy="46474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Team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Hodlers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_____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Vicki Hope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Kevin </a:t>
            </a:r>
            <a:r>
              <a:rPr lang="en-US" dirty="0" err="1">
                <a:solidFill>
                  <a:schemeClr val="bg1"/>
                </a:solidFill>
              </a:rPr>
              <a:t>Luu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Alton Salmon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What’s a </a:t>
            </a:r>
            <a:r>
              <a:rPr lang="en-US" sz="3600" dirty="0" err="1">
                <a:solidFill>
                  <a:schemeClr val="bg1"/>
                </a:solidFill>
              </a:rPr>
              <a:t>Hodler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ABD79-5E41-419F-9274-AFA41CFF3DF0}"/>
              </a:ext>
            </a:extLst>
          </p:cNvPr>
          <p:cNvSpPr txBox="1"/>
          <p:nvPr/>
        </p:nvSpPr>
        <p:spPr>
          <a:xfrm>
            <a:off x="4788395" y="1139860"/>
            <a:ext cx="2615209" cy="4608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Concept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Cryptocurrency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Portfolio Manager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easy-to-use web service providing: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current market price for five popular cryptocurrencies for past seven days: </a:t>
            </a:r>
          </a:p>
          <a:p>
            <a:pPr algn="r"/>
            <a:endParaRPr lang="en-US" sz="8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Bitcoin, Ethereum, Litecoin,</a:t>
            </a:r>
          </a:p>
          <a:p>
            <a:pPr algn="ctr"/>
            <a:r>
              <a:rPr lang="en-US" sz="1100" dirty="0" err="1">
                <a:solidFill>
                  <a:schemeClr val="bg1"/>
                </a:solidFill>
              </a:rPr>
              <a:t>Monero</a:t>
            </a:r>
            <a:r>
              <a:rPr lang="en-US" sz="1100" dirty="0">
                <a:solidFill>
                  <a:schemeClr val="bg1"/>
                </a:solidFill>
              </a:rPr>
              <a:t> and Ripple 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Latest cryptocurrency news using </a:t>
            </a:r>
            <a:r>
              <a:rPr lang="en-US" sz="1200" dirty="0" err="1">
                <a:solidFill>
                  <a:schemeClr val="bg1"/>
                </a:solidFill>
              </a:rPr>
              <a:t>Cryptocompare</a:t>
            </a:r>
            <a:r>
              <a:rPr lang="en-US" sz="1200" dirty="0">
                <a:solidFill>
                  <a:schemeClr val="bg1"/>
                </a:solidFill>
              </a:rPr>
              <a:t> API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Portfolio management </a:t>
            </a:r>
            <a:r>
              <a:rPr lang="en-US" sz="1200" u="sng" dirty="0">
                <a:solidFill>
                  <a:schemeClr val="bg1"/>
                </a:solidFill>
              </a:rPr>
              <a:t>simulation: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user authentication</a:t>
            </a:r>
            <a:endParaRPr lang="en-US" sz="8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buy/sell any of the five supported cryptocurrencies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C6E18-D240-47AE-8BE2-46561896925F}"/>
              </a:ext>
            </a:extLst>
          </p:cNvPr>
          <p:cNvSpPr txBox="1"/>
          <p:nvPr/>
        </p:nvSpPr>
        <p:spPr>
          <a:xfrm>
            <a:off x="8741662" y="1139860"/>
            <a:ext cx="231201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Motivation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Meet project requirements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Simulate real-world experience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Challenge coding and project skills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Build topic knowledge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foundation for marketable product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1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50482"/>
          </a:xfrm>
        </p:spPr>
        <p:txBody>
          <a:bodyPr anchor="ctr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dirty="0"/>
              <a:t>DESIGN PROCESS</a:t>
            </a:r>
            <a:br>
              <a:rPr lang="en-US" dirty="0"/>
            </a:br>
            <a:r>
              <a:rPr lang="en-US" sz="2000" dirty="0"/>
              <a:t>Two coders and a Dietitian</a:t>
            </a:r>
            <a:endParaRPr lang="en-US" dirty="0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61742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FDBE-0F2B-4E86-A346-901BB88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B9F3-712C-4FC5-B30E-D6204CDD0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Viable Product (MVP)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EBEDF-A5D7-4385-B821-83A09BF8D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474748"/>
          </a:xfrm>
        </p:spPr>
        <p:txBody>
          <a:bodyPr>
            <a:normAutofit fontScale="92500"/>
          </a:bodyPr>
          <a:lstStyle/>
          <a:p>
            <a:r>
              <a:rPr lang="en-US" dirty="0"/>
              <a:t>Meet coding/presentation requirements </a:t>
            </a:r>
          </a:p>
          <a:p>
            <a:r>
              <a:rPr lang="en-US" dirty="0"/>
              <a:t>User can view pricing for 5 cryptocurrencies (API)</a:t>
            </a:r>
          </a:p>
          <a:p>
            <a:r>
              <a:rPr lang="en-US" dirty="0"/>
              <a:t>User can view latest cryptocurrency news (API)</a:t>
            </a:r>
          </a:p>
          <a:p>
            <a:r>
              <a:rPr lang="en-US" dirty="0"/>
              <a:t>One portfolio per user</a:t>
            </a:r>
          </a:p>
          <a:p>
            <a:r>
              <a:rPr lang="en-US" dirty="0"/>
              <a:t>Create portfolio by simulating buy/sell cryptocurrency</a:t>
            </a:r>
          </a:p>
          <a:p>
            <a:r>
              <a:rPr lang="en-US" dirty="0"/>
              <a:t>Graphically represent coin pricing (7 days)</a:t>
            </a:r>
          </a:p>
          <a:p>
            <a:r>
              <a:rPr lang="en-US" dirty="0"/>
              <a:t>Graphically represent portfolio holdings by coin</a:t>
            </a:r>
          </a:p>
          <a:p>
            <a:r>
              <a:rPr lang="en-US" dirty="0"/>
              <a:t>Modern User Interface</a:t>
            </a:r>
          </a:p>
          <a:p>
            <a:r>
              <a:rPr lang="en-US" dirty="0"/>
              <a:t>Share MVP in proposal.md file in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24224-55B7-48BB-97F9-2C77C30B8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02628-F5E3-4961-BB9C-66C2443D3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3"/>
            <a:ext cx="5393100" cy="2394748"/>
          </a:xfrm>
        </p:spPr>
        <p:txBody>
          <a:bodyPr>
            <a:normAutofit fontScale="92500"/>
          </a:bodyPr>
          <a:lstStyle/>
          <a:p>
            <a:r>
              <a:rPr lang="en-US" dirty="0"/>
              <a:t>High level – talk through of parts and pieces</a:t>
            </a:r>
          </a:p>
          <a:p>
            <a:r>
              <a:rPr lang="en-US" dirty="0"/>
              <a:t>Define flow/layout of website </a:t>
            </a:r>
          </a:p>
          <a:p>
            <a:r>
              <a:rPr lang="en-US" dirty="0"/>
              <a:t>Define database needs/layout (one database, 3 tables)</a:t>
            </a:r>
          </a:p>
          <a:p>
            <a:r>
              <a:rPr lang="en-US" dirty="0"/>
              <a:t>Where/how/type of charts to add (chart.js)</a:t>
            </a:r>
          </a:p>
          <a:p>
            <a:r>
              <a:rPr lang="en-US" dirty="0"/>
              <a:t>Where/how to add user authentication (passport-</a:t>
            </a:r>
            <a:r>
              <a:rPr lang="en-US" dirty="0" err="1"/>
              <a:t>jwt</a:t>
            </a:r>
            <a:r>
              <a:rPr lang="en-US" dirty="0"/>
              <a:t>)</a:t>
            </a:r>
          </a:p>
          <a:p>
            <a:r>
              <a:rPr lang="en-US" dirty="0"/>
              <a:t>State business logic for buying/selling 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4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FDBE-0F2B-4E86-A346-901BB88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B9F3-712C-4FC5-B30E-D6204CDD0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EBEDF-A5D7-4385-B821-83A09BF8D0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launches app, presented with modern UI </a:t>
            </a:r>
          </a:p>
          <a:p>
            <a:r>
              <a:rPr lang="en-US" dirty="0"/>
              <a:t>UI provides option to login</a:t>
            </a:r>
          </a:p>
          <a:p>
            <a:r>
              <a:rPr lang="en-US" dirty="0"/>
              <a:t>Login authentication determines if user gains access</a:t>
            </a:r>
          </a:p>
          <a:p>
            <a:r>
              <a:rPr lang="en-US" dirty="0"/>
              <a:t>If authorized, user views dashboard:</a:t>
            </a:r>
          </a:p>
          <a:p>
            <a:pPr lvl="1"/>
            <a:r>
              <a:rPr lang="en-US" dirty="0"/>
              <a:t>Current seven-day pricing for five cryptocurrencies</a:t>
            </a:r>
          </a:p>
          <a:p>
            <a:pPr lvl="1"/>
            <a:r>
              <a:rPr lang="en-US" dirty="0"/>
              <a:t>Portfolio total and coin distribution</a:t>
            </a:r>
          </a:p>
          <a:p>
            <a:pPr lvl="1"/>
            <a:r>
              <a:rPr lang="en-US" dirty="0"/>
              <a:t>Latest cryptocurrency news </a:t>
            </a:r>
          </a:p>
          <a:p>
            <a:pPr lvl="1"/>
            <a:r>
              <a:rPr lang="en-US" dirty="0"/>
              <a:t>Most recent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24224-55B7-48BB-97F9-2C77C30B8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Workflow (continued)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02628-F5E3-4961-BB9C-66C2443D33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also views left-side menu options:</a:t>
            </a:r>
          </a:p>
          <a:p>
            <a:pPr lvl="1"/>
            <a:r>
              <a:rPr lang="en-US" dirty="0"/>
              <a:t>Buy/Sell (simulate buy/sell any of 5 supported coins)</a:t>
            </a:r>
          </a:p>
          <a:p>
            <a:pPr lvl="1"/>
            <a:r>
              <a:rPr lang="en-US" dirty="0"/>
              <a:t>Accounts (list of ALL transactions for user)</a:t>
            </a:r>
          </a:p>
          <a:p>
            <a:pPr lvl="1"/>
            <a:r>
              <a:rPr lang="en-US" dirty="0"/>
              <a:t>Tools (future – disable)</a:t>
            </a:r>
          </a:p>
          <a:p>
            <a:pPr lvl="1"/>
            <a:r>
              <a:rPr lang="en-US" dirty="0"/>
              <a:t>Settings (update user credentials – email, password)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0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FDBE-0F2B-4E86-A346-901BB88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B9F3-712C-4FC5-B30E-D6204CDD0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1962892"/>
            <a:ext cx="5087075" cy="536005"/>
          </a:xfrm>
        </p:spPr>
        <p:txBody>
          <a:bodyPr/>
          <a:lstStyle/>
          <a:p>
            <a:r>
              <a:rPr lang="en-US" dirty="0"/>
              <a:t>Task Assignments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EBEDF-A5D7-4385-B821-83A09BF8D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1" y="2621730"/>
            <a:ext cx="5393100" cy="39158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Vicki </a:t>
            </a:r>
          </a:p>
          <a:p>
            <a:pPr lvl="1"/>
            <a:r>
              <a:rPr lang="en-US" dirty="0"/>
              <a:t>GitHub repo/project organizer/Agile board</a:t>
            </a:r>
          </a:p>
          <a:p>
            <a:pPr lvl="1"/>
            <a:r>
              <a:rPr lang="en-US" dirty="0"/>
              <a:t>UI – Splash page</a:t>
            </a:r>
          </a:p>
          <a:p>
            <a:pPr lvl="1"/>
            <a:r>
              <a:rPr lang="en-US" dirty="0"/>
              <a:t>Database – create models/associations/seed data</a:t>
            </a:r>
          </a:p>
          <a:p>
            <a:pPr lvl="1"/>
            <a:r>
              <a:rPr lang="en-US" dirty="0"/>
              <a:t>Project presentation</a:t>
            </a:r>
          </a:p>
          <a:p>
            <a:r>
              <a:rPr lang="en-US" dirty="0"/>
              <a:t>Alton</a:t>
            </a:r>
          </a:p>
          <a:p>
            <a:pPr lvl="1"/>
            <a:r>
              <a:rPr lang="en-US" dirty="0"/>
              <a:t>Implement chart.js (line/pie)</a:t>
            </a:r>
          </a:p>
          <a:p>
            <a:pPr lvl="1"/>
            <a:r>
              <a:rPr lang="en-US" dirty="0" err="1"/>
              <a:t>Sequelize</a:t>
            </a:r>
            <a:r>
              <a:rPr lang="en-US" dirty="0"/>
              <a:t> queries</a:t>
            </a:r>
          </a:p>
          <a:p>
            <a:pPr lvl="1"/>
            <a:r>
              <a:rPr lang="en-US" dirty="0"/>
              <a:t>Back-end business logic (add/sell coins)</a:t>
            </a:r>
          </a:p>
          <a:p>
            <a:r>
              <a:rPr lang="en-US" dirty="0"/>
              <a:t>Kevin</a:t>
            </a:r>
          </a:p>
          <a:p>
            <a:pPr lvl="1"/>
            <a:r>
              <a:rPr lang="en-US" dirty="0"/>
              <a:t>Create initial dashboard UI to build upon (this got us started)</a:t>
            </a:r>
          </a:p>
          <a:p>
            <a:pPr lvl="1"/>
            <a:r>
              <a:rPr lang="en-US" dirty="0"/>
              <a:t>Implement express-handlebars partials</a:t>
            </a:r>
          </a:p>
          <a:p>
            <a:pPr lvl="1"/>
            <a:r>
              <a:rPr lang="en-US" dirty="0"/>
              <a:t>Implement passport-JWT authentication</a:t>
            </a:r>
          </a:p>
          <a:p>
            <a:pPr lvl="1"/>
            <a:r>
              <a:rPr lang="en-US" dirty="0"/>
              <a:t>Interface and design for business logic (add/sell coins)</a:t>
            </a:r>
          </a:p>
        </p:txBody>
      </p:sp>
      <p:pic>
        <p:nvPicPr>
          <p:cNvPr id="13" name="Content Placeholder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12EA76-5D25-4DEC-AC20-531BF2CE8E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48001" y="2029693"/>
            <a:ext cx="6343199" cy="3988603"/>
          </a:xfr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B95CF7F-33F3-4B95-A81E-84785509D041}"/>
              </a:ext>
            </a:extLst>
          </p:cNvPr>
          <p:cNvSpPr txBox="1">
            <a:spLocks/>
          </p:cNvSpPr>
          <p:nvPr/>
        </p:nvSpPr>
        <p:spPr>
          <a:xfrm>
            <a:off x="5148000" y="6018296"/>
            <a:ext cx="6343199" cy="51930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Agile  Board – organize, track, comment on project progress</a:t>
            </a:r>
          </a:p>
        </p:txBody>
      </p:sp>
    </p:spTree>
    <p:extLst>
      <p:ext uri="{BB962C8B-B14F-4D97-AF65-F5344CB8AC3E}">
        <p14:creationId xmlns:p14="http://schemas.microsoft.com/office/powerpoint/2010/main" val="237802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761568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E9F43F-ABF2-4013-8116-8106421C7EC2}"/>
              </a:ext>
            </a:extLst>
          </p:cNvPr>
          <p:cNvSpPr txBox="1"/>
          <p:nvPr/>
        </p:nvSpPr>
        <p:spPr>
          <a:xfrm>
            <a:off x="4248000" y="874643"/>
            <a:ext cx="3681876" cy="31539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no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Model View Controller design pattern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new technology/modules</a:t>
            </a:r>
          </a:p>
          <a:p>
            <a:pPr algn="ctr"/>
            <a:r>
              <a:rPr lang="en-US" dirty="0"/>
              <a:t>(chart.js, passport-</a:t>
            </a:r>
            <a:r>
              <a:rPr lang="en-US" dirty="0" err="1"/>
              <a:t>jwt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CRUD database operations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RESTful routes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AF5E7-B199-45B5-A077-7B30630C6CA4}"/>
              </a:ext>
            </a:extLst>
          </p:cNvPr>
          <p:cNvSpPr txBox="1"/>
          <p:nvPr/>
        </p:nvSpPr>
        <p:spPr>
          <a:xfrm>
            <a:off x="8056801" y="858445"/>
            <a:ext cx="3492261" cy="31701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noAutofit/>
          </a:bodyPr>
          <a:lstStyle/>
          <a:p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Project Setup - GitHub</a:t>
            </a:r>
          </a:p>
          <a:p>
            <a:pPr algn="ctr">
              <a:spcAft>
                <a:spcPts val="600"/>
              </a:spcAft>
            </a:pPr>
            <a:r>
              <a:rPr lang="en-US" sz="1600" dirty="0" err="1"/>
              <a:t>eslint</a:t>
            </a:r>
            <a:r>
              <a:rPr lang="en-US" sz="1600" dirty="0"/>
              <a:t>/prettier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Travis-ci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.env (API keys), cross-env 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.</a:t>
            </a:r>
            <a:r>
              <a:rPr lang="en-US" sz="1600" dirty="0" err="1"/>
              <a:t>editorconfig</a:t>
            </a: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Agile Board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Testing (Chai/Mocha)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Heroku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56768-B779-4680-8903-963C202F8728}"/>
              </a:ext>
            </a:extLst>
          </p:cNvPr>
          <p:cNvSpPr txBox="1"/>
          <p:nvPr/>
        </p:nvSpPr>
        <p:spPr>
          <a:xfrm>
            <a:off x="642937" y="858445"/>
            <a:ext cx="3492263" cy="31539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dirty="0"/>
          </a:p>
          <a:p>
            <a:pPr algn="ctr">
              <a:spcAft>
                <a:spcPts val="600"/>
              </a:spcAft>
            </a:pPr>
            <a:r>
              <a:rPr lang="en-US" dirty="0"/>
              <a:t>JavaScript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Node.js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Express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Express-handlebars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MySQL</a:t>
            </a:r>
          </a:p>
          <a:p>
            <a:pPr algn="ctr">
              <a:spcAft>
                <a:spcPts val="600"/>
              </a:spcAft>
            </a:pPr>
            <a:r>
              <a:rPr lang="en-US" dirty="0" err="1"/>
              <a:t>Sequelize</a:t>
            </a:r>
            <a:r>
              <a:rPr lang="en-US" dirty="0"/>
              <a:t> ORM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1A59442-C1F0-4239-906E-4311148CB984}"/>
              </a:ext>
            </a:extLst>
          </p:cNvPr>
          <p:cNvSpPr txBox="1"/>
          <p:nvPr/>
        </p:nvSpPr>
        <p:spPr>
          <a:xfrm>
            <a:off x="289720" y="949354"/>
            <a:ext cx="408228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Sequelize</a:t>
            </a:r>
            <a:endParaRPr lang="en-US" sz="2800" dirty="0"/>
          </a:p>
          <a:p>
            <a:pPr algn="ctr"/>
            <a:r>
              <a:rPr lang="en-US" sz="1400" dirty="0"/>
              <a:t>Object-Relational Mapping -  (ORM)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Terminology for Table Associations:</a:t>
            </a:r>
          </a:p>
          <a:p>
            <a:endParaRPr lang="en-US" sz="1600" dirty="0"/>
          </a:p>
          <a:p>
            <a:endParaRPr lang="en-US" sz="1600" dirty="0"/>
          </a:p>
          <a:p>
            <a:pPr lvl="1"/>
            <a:r>
              <a:rPr lang="en-US" sz="1600" dirty="0"/>
              <a:t>Primary Key for Users table is: email</a:t>
            </a:r>
          </a:p>
          <a:p>
            <a:pPr lvl="1"/>
            <a:r>
              <a:rPr lang="en-US" sz="1600" dirty="0"/>
              <a:t>Foreign Key in Trans/Port tables: email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 user </a:t>
            </a:r>
            <a:r>
              <a:rPr lang="en-US" sz="1600" dirty="0" err="1"/>
              <a:t>hasMany</a:t>
            </a:r>
            <a:r>
              <a:rPr lang="en-US" sz="1600" dirty="0"/>
              <a:t> records in Portfolio</a:t>
            </a:r>
          </a:p>
          <a:p>
            <a:pPr lvl="1"/>
            <a:r>
              <a:rPr lang="en-US" sz="1600" dirty="0"/>
              <a:t>A user </a:t>
            </a:r>
            <a:r>
              <a:rPr lang="en-US" sz="1600" dirty="0" err="1"/>
              <a:t>hasMany</a:t>
            </a:r>
            <a:r>
              <a:rPr lang="en-US" sz="1600" dirty="0"/>
              <a:t> records in Transaction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Transaction </a:t>
            </a:r>
            <a:r>
              <a:rPr lang="en-US" sz="1600" dirty="0" err="1"/>
              <a:t>belongsTo</a:t>
            </a:r>
            <a:r>
              <a:rPr lang="en-US" sz="1600" dirty="0"/>
              <a:t> User</a:t>
            </a:r>
          </a:p>
          <a:p>
            <a:pPr lvl="1"/>
            <a:r>
              <a:rPr lang="en-US" sz="1600" dirty="0"/>
              <a:t>Portfolio </a:t>
            </a:r>
            <a:r>
              <a:rPr lang="en-US" sz="1600" dirty="0" err="1"/>
              <a:t>belongsTo</a:t>
            </a:r>
            <a:r>
              <a:rPr lang="en-US" sz="1600" dirty="0"/>
              <a:t> User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When user buys/sells coins both the transactions and portfolios tables are  updated.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D33D9-957F-45A5-A179-6572AA058B74}"/>
              </a:ext>
            </a:extLst>
          </p:cNvPr>
          <p:cNvGrpSpPr/>
          <p:nvPr/>
        </p:nvGrpSpPr>
        <p:grpSpPr>
          <a:xfrm>
            <a:off x="5934444" y="1120543"/>
            <a:ext cx="4186278" cy="5285846"/>
            <a:chOff x="6983117" y="949354"/>
            <a:chExt cx="4186278" cy="52858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B71ABD-50D4-427E-8D4F-25E21006EB38}"/>
                </a:ext>
              </a:extLst>
            </p:cNvPr>
            <p:cNvGrpSpPr/>
            <p:nvPr/>
          </p:nvGrpSpPr>
          <p:grpSpPr>
            <a:xfrm>
              <a:off x="6983117" y="2786067"/>
              <a:ext cx="4186278" cy="3449133"/>
              <a:chOff x="3980717" y="1886067"/>
              <a:chExt cx="4186278" cy="3449133"/>
            </a:xfrm>
          </p:grpSpPr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597631A2-9A1B-4FC7-AF40-27A84C55F3E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60114687"/>
                  </p:ext>
                </p:extLst>
              </p:nvPr>
            </p:nvGraphicFramePr>
            <p:xfrm>
              <a:off x="4090400" y="1886067"/>
              <a:ext cx="4011200" cy="3449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CE5D78B-A443-46AD-977C-887612AFA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50" y="3169063"/>
                <a:ext cx="36024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1F031F-E10D-403E-A0D3-DB877353F5E6}"/>
                  </a:ext>
                </a:extLst>
              </p:cNvPr>
              <p:cNvSpPr txBox="1"/>
              <p:nvPr/>
            </p:nvSpPr>
            <p:spPr>
              <a:xfrm>
                <a:off x="3980717" y="2675960"/>
                <a:ext cx="4186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authenticated endpoints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960F84-3204-40AD-8430-B89105F0ABB0}"/>
                </a:ext>
              </a:extLst>
            </p:cNvPr>
            <p:cNvGrpSpPr/>
            <p:nvPr/>
          </p:nvGrpSpPr>
          <p:grpSpPr>
            <a:xfrm>
              <a:off x="8342382" y="949354"/>
              <a:ext cx="1512034" cy="756017"/>
              <a:chOff x="1249582" y="0"/>
              <a:chExt cx="1512034" cy="756017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9347732-B839-4627-B049-604DA86A6B85}"/>
                  </a:ext>
                </a:extLst>
              </p:cNvPr>
              <p:cNvSpPr/>
              <p:nvPr/>
            </p:nvSpPr>
            <p:spPr>
              <a:xfrm>
                <a:off x="1249582" y="0"/>
                <a:ext cx="1512034" cy="7560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ectangle: Rounded Corners 4">
                <a:extLst>
                  <a:ext uri="{FF2B5EF4-FFF2-40B4-BE49-F238E27FC236}">
                    <a16:creationId xmlns:a16="http://schemas.microsoft.com/office/drawing/2014/main" id="{8767E9AB-815A-456C-8016-42239607503B}"/>
                  </a:ext>
                </a:extLst>
              </p:cNvPr>
              <p:cNvSpPr txBox="1"/>
              <p:nvPr/>
            </p:nvSpPr>
            <p:spPr>
              <a:xfrm>
                <a:off x="1271725" y="22143"/>
                <a:ext cx="1467748" cy="71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/>
                  <a:t>Splash Page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Click login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C984BF-DEAF-46BA-94AA-4B258E065390}"/>
                </a:ext>
              </a:extLst>
            </p:cNvPr>
            <p:cNvGrpSpPr/>
            <p:nvPr/>
          </p:nvGrpSpPr>
          <p:grpSpPr>
            <a:xfrm>
              <a:off x="8320239" y="1855276"/>
              <a:ext cx="1512034" cy="756017"/>
              <a:chOff x="1249582" y="0"/>
              <a:chExt cx="1512034" cy="75601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7A9E5F7-118B-4E85-8828-6B117AABD9A1}"/>
                  </a:ext>
                </a:extLst>
              </p:cNvPr>
              <p:cNvSpPr/>
              <p:nvPr/>
            </p:nvSpPr>
            <p:spPr>
              <a:xfrm>
                <a:off x="1249582" y="0"/>
                <a:ext cx="1512034" cy="7560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ectangle: Rounded Corners 4">
                <a:extLst>
                  <a:ext uri="{FF2B5EF4-FFF2-40B4-BE49-F238E27FC236}">
                    <a16:creationId xmlns:a16="http://schemas.microsoft.com/office/drawing/2014/main" id="{6A2280F1-D8F6-428F-A3EE-5132F6340EF0}"/>
                  </a:ext>
                </a:extLst>
              </p:cNvPr>
              <p:cNvSpPr txBox="1"/>
              <p:nvPr/>
            </p:nvSpPr>
            <p:spPr>
              <a:xfrm>
                <a:off x="1271725" y="22143"/>
                <a:ext cx="1467748" cy="71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buNone/>
                </a:pPr>
                <a:r>
                  <a:rPr lang="en-US" sz="2000" dirty="0"/>
                  <a:t>User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/>
                  <a:t> </a:t>
                </a:r>
                <a:r>
                  <a:rPr lang="en-US" sz="1400" dirty="0"/>
                  <a:t>authentication</a:t>
                </a:r>
                <a:endParaRPr lang="en-US" sz="1400" kern="1200" dirty="0"/>
              </a:p>
            </p:txBody>
          </p:sp>
        </p:grpSp>
        <p:sp>
          <p:nvSpPr>
            <p:cNvPr id="22" name="Arrow: Curved Left 21">
              <a:extLst>
                <a:ext uri="{FF2B5EF4-FFF2-40B4-BE49-F238E27FC236}">
                  <a16:creationId xmlns:a16="http://schemas.microsoft.com/office/drawing/2014/main" id="{96BF02E1-49DD-42B4-9A7D-BAB37E7BA5A3}"/>
                </a:ext>
              </a:extLst>
            </p:cNvPr>
            <p:cNvSpPr/>
            <p:nvPr/>
          </p:nvSpPr>
          <p:spPr>
            <a:xfrm>
              <a:off x="10142928" y="2119404"/>
              <a:ext cx="731520" cy="1216152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urved Left 22">
              <a:extLst>
                <a:ext uri="{FF2B5EF4-FFF2-40B4-BE49-F238E27FC236}">
                  <a16:creationId xmlns:a16="http://schemas.microsoft.com/office/drawing/2014/main" id="{7EC30E01-9DD5-4DB6-83E2-D2C6D4AEAD58}"/>
                </a:ext>
              </a:extLst>
            </p:cNvPr>
            <p:cNvSpPr/>
            <p:nvPr/>
          </p:nvSpPr>
          <p:spPr>
            <a:xfrm rot="10800000">
              <a:off x="7271950" y="1191333"/>
              <a:ext cx="731520" cy="1216152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784EB54-A5CA-4F61-A7E9-E3E10C9CE7AA}"/>
              </a:ext>
            </a:extLst>
          </p:cNvPr>
          <p:cNvSpPr txBox="1"/>
          <p:nvPr/>
        </p:nvSpPr>
        <p:spPr>
          <a:xfrm>
            <a:off x="10041630" y="2597816"/>
            <a:ext cx="64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245C4-AB8E-4010-9393-33E96211CD3B}"/>
              </a:ext>
            </a:extLst>
          </p:cNvPr>
          <p:cNvSpPr txBox="1"/>
          <p:nvPr/>
        </p:nvSpPr>
        <p:spPr>
          <a:xfrm>
            <a:off x="5487819" y="1854417"/>
            <a:ext cx="6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361024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Passport - </a:t>
            </a:r>
            <a:r>
              <a:rPr lang="en-US" dirty="0" err="1"/>
              <a:t>jwt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191" y="2899432"/>
            <a:ext cx="5422900" cy="30529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E3D14-7D7C-45F6-A7AE-80AA14C3974B}"/>
              </a:ext>
            </a:extLst>
          </p:cNvPr>
          <p:cNvSpPr txBox="1"/>
          <p:nvPr/>
        </p:nvSpPr>
        <p:spPr>
          <a:xfrm>
            <a:off x="2449117" y="6185657"/>
            <a:ext cx="750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information, visit:   </a:t>
            </a:r>
            <a:r>
              <a:rPr lang="en-US" dirty="0">
                <a:hlinkClick r:id="rId4"/>
              </a:rPr>
              <a:t>	http://www.passportjs.org/packages/passport-jwt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B44F16-0431-4A2F-A153-7A6DF325A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1" y="2899432"/>
            <a:ext cx="5310808" cy="305291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Setup passport as middleware: 	</a:t>
            </a:r>
            <a:r>
              <a:rPr lang="en-US" b="1" dirty="0"/>
              <a:t>server.js</a:t>
            </a:r>
          </a:p>
          <a:p>
            <a:pPr lvl="0"/>
            <a:r>
              <a:rPr lang="en-US" dirty="0"/>
              <a:t>Define local and JWT strategies and export them</a:t>
            </a:r>
          </a:p>
          <a:p>
            <a:pPr lvl="1"/>
            <a:r>
              <a:rPr lang="en-US" b="1" dirty="0"/>
              <a:t>auth/auth.js</a:t>
            </a:r>
          </a:p>
          <a:p>
            <a:pPr lvl="0"/>
            <a:r>
              <a:rPr lang="en-US" dirty="0"/>
              <a:t>Store secret and session settings</a:t>
            </a:r>
          </a:p>
          <a:p>
            <a:pPr lvl="1"/>
            <a:r>
              <a:rPr lang="en-US" b="1" dirty="0"/>
              <a:t>auth/config.js</a:t>
            </a:r>
          </a:p>
          <a:p>
            <a:pPr lvl="0"/>
            <a:r>
              <a:rPr lang="en-US" dirty="0"/>
              <a:t>Apply authentication to routes:</a:t>
            </a:r>
          </a:p>
          <a:p>
            <a:pPr lvl="1"/>
            <a:r>
              <a:rPr lang="en-US" b="1" dirty="0"/>
              <a:t>api.js </a:t>
            </a:r>
            <a:r>
              <a:rPr lang="en-US" dirty="0"/>
              <a:t>– data access - authenticate user,  get token</a:t>
            </a:r>
          </a:p>
          <a:p>
            <a:pPr lvl="1"/>
            <a:r>
              <a:rPr lang="en-US" b="1" dirty="0"/>
              <a:t>html.js </a:t>
            </a:r>
            <a:r>
              <a:rPr lang="en-US" dirty="0"/>
              <a:t>– page/route access - authenticate /trade route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E0248-BCD0-4CAE-B98E-4F92D7ED9970}"/>
              </a:ext>
            </a:extLst>
          </p:cNvPr>
          <p:cNvSpPr txBox="1"/>
          <p:nvPr/>
        </p:nvSpPr>
        <p:spPr>
          <a:xfrm>
            <a:off x="581191" y="2167200"/>
            <a:ext cx="668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Provides strategy for authenticating endpoints with 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26694793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purl.org/dc/terms/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Office PowerPoint</Application>
  <PresentationFormat>Widescreen</PresentationFormat>
  <Paragraphs>208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Narrow</vt:lpstr>
      <vt:lpstr>Calibri</vt:lpstr>
      <vt:lpstr>exo</vt:lpstr>
      <vt:lpstr>Gill Sans MT</vt:lpstr>
      <vt:lpstr>Sakkal Majalla</vt:lpstr>
      <vt:lpstr>Wingdings 2</vt:lpstr>
      <vt:lpstr>Dividend</vt:lpstr>
      <vt:lpstr>Cryptofolio</vt:lpstr>
      <vt:lpstr>PowerPoint Presentation</vt:lpstr>
      <vt:lpstr>DESIGN PROCESS Two coders and a Dietitian</vt:lpstr>
      <vt:lpstr>Design Process </vt:lpstr>
      <vt:lpstr>Design Process </vt:lpstr>
      <vt:lpstr>Design Process </vt:lpstr>
      <vt:lpstr>Tech Requirements</vt:lpstr>
      <vt:lpstr>PowerPoint Presentation</vt:lpstr>
      <vt:lpstr>Passport - jwt</vt:lpstr>
      <vt:lpstr>CHART.JS</vt:lpstr>
      <vt:lpstr>Future Development</vt:lpstr>
      <vt:lpstr>Project  Demo</vt:lpstr>
      <vt:lpstr>ThankS for Listening!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2018-12-08T04:29:29Z</dcterms:created>
  <dcterms:modified xsi:type="dcterms:W3CDTF">2018-12-10T23:38:41Z</dcterms:modified>
</cp:coreProperties>
</file>